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Play"/>
      <p:regular r:id="rId21"/>
      <p:bold r:id="rId22"/>
    </p:embeddedFont>
    <p:embeddedFont>
      <p:font typeface="Lexend Medium"/>
      <p:regular r:id="rId23"/>
      <p:bold r:id="rId24"/>
    </p:embeddedFont>
    <p:embeddedFont>
      <p:font typeface="Lexe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YnuHAUkZziUQ4YDVPtSzCeQU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lay-bold.fntdata"/><Relationship Id="rId21" Type="http://schemas.openxmlformats.org/officeDocument/2006/relationships/font" Target="fonts/Play-regular.fntdata"/><Relationship Id="rId24" Type="http://schemas.openxmlformats.org/officeDocument/2006/relationships/font" Target="fonts/LexendMedium-bold.fntdata"/><Relationship Id="rId23" Type="http://schemas.openxmlformats.org/officeDocument/2006/relationships/font" Target="fonts/Lexen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751b79b04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1751b79b04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bac455e5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3bac455e5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74fe2b7d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74fe2b7d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74fe2b7d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174fe2b7d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74fe2b7d5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174fe2b7d5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531140" y="485988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1013943" y="1177515"/>
            <a:ext cx="4557633" cy="648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</a:pPr>
            <a:r>
              <a:rPr b="1" lang="en-US" sz="3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End of Term Report</a:t>
            </a:r>
            <a:endParaRPr b="1" sz="3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logo with text on it&#10;&#10;Description automatically generated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976400" y="2472075"/>
            <a:ext cx="71808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0A26"/>
              </a:buClr>
              <a:buSzPts val="5200"/>
              <a:buFont typeface="Poppins Black"/>
              <a:buNone/>
            </a:pPr>
            <a:r>
              <a:rPr b="1" lang="en-US" sz="5500">
                <a:solidFill>
                  <a:srgbClr val="210A26"/>
                </a:solidFill>
                <a:latin typeface="Lexend Medium"/>
                <a:ea typeface="Lexend Medium"/>
                <a:cs typeface="Lexend Medium"/>
                <a:sym typeface="Lexend Medium"/>
              </a:rPr>
              <a:t>Siêu nhân Làm Game</a:t>
            </a:r>
            <a:endParaRPr sz="5500"/>
          </a:p>
        </p:txBody>
      </p:sp>
      <p:sp>
        <p:nvSpPr>
          <p:cNvPr id="92" name="Google Shape;92;p1"/>
          <p:cNvSpPr txBox="1"/>
          <p:nvPr/>
        </p:nvSpPr>
        <p:spPr>
          <a:xfrm>
            <a:off x="1066818" y="4465789"/>
            <a:ext cx="3401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0A26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Học Phần 07</a:t>
            </a:r>
            <a:endParaRPr/>
          </a:p>
        </p:txBody>
      </p:sp>
      <p:grpSp>
        <p:nvGrpSpPr>
          <p:cNvPr id="93" name="Google Shape;93;p1"/>
          <p:cNvGrpSpPr/>
          <p:nvPr/>
        </p:nvGrpSpPr>
        <p:grpSpPr>
          <a:xfrm>
            <a:off x="6997703" y="1925442"/>
            <a:ext cx="3994100" cy="2854797"/>
            <a:chOff x="5467825" y="2094550"/>
            <a:chExt cx="2061500" cy="1268575"/>
          </a:xfrm>
        </p:grpSpPr>
        <p:sp>
          <p:nvSpPr>
            <p:cNvPr id="94" name="Google Shape;94;p1"/>
            <p:cNvSpPr/>
            <p:nvPr/>
          </p:nvSpPr>
          <p:spPr>
            <a:xfrm>
              <a:off x="5467825" y="2094550"/>
              <a:ext cx="2061500" cy="1268575"/>
            </a:xfrm>
            <a:custGeom>
              <a:rect b="b" l="l" r="r" t="t"/>
              <a:pathLst>
                <a:path extrusionOk="0" h="50743" w="8246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rgbClr val="C0E4F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7030925" y="2165350"/>
              <a:ext cx="315075" cy="259175"/>
            </a:xfrm>
            <a:custGeom>
              <a:rect b="b" l="l" r="r" t="t"/>
              <a:pathLst>
                <a:path extrusionOk="0" h="10367" w="12603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rgbClr val="C0E4F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691900" y="2431450"/>
              <a:ext cx="94600" cy="233775"/>
            </a:xfrm>
            <a:custGeom>
              <a:rect b="b" l="l" r="r" t="t"/>
              <a:pathLst>
                <a:path extrusionOk="0" h="9351" w="3784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rgbClr val="C0E4F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7190675" y="3091725"/>
              <a:ext cx="138250" cy="226575"/>
            </a:xfrm>
            <a:custGeom>
              <a:rect b="b" l="l" r="r" t="t"/>
              <a:pathLst>
                <a:path extrusionOk="0" h="9063" w="553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rgbClr val="C0E4F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1"/>
          <p:cNvSpPr txBox="1"/>
          <p:nvPr/>
        </p:nvSpPr>
        <p:spPr>
          <a:xfrm>
            <a:off x="6256423" y="4306275"/>
            <a:ext cx="52983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6000">
                <a:solidFill>
                  <a:schemeClr val="dk1"/>
                </a:solidFill>
              </a:rPr>
              <a:t>Unity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8628276" y="4849899"/>
            <a:ext cx="2305576" cy="648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Made by TEKY</a:t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5091223" y="5218163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180" y="5058752"/>
            <a:ext cx="1391116" cy="139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063" y="2397850"/>
            <a:ext cx="4435725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/>
          <p:nvPr/>
        </p:nvSpPr>
        <p:spPr>
          <a:xfrm>
            <a:off x="531090" y="486063"/>
            <a:ext cx="11129819" cy="5885873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724241" y="5924287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915975" y="1058050"/>
            <a:ext cx="5400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Hoạt động lớp học</a:t>
            </a:r>
            <a:endParaRPr/>
          </a:p>
        </p:txBody>
      </p:sp>
      <p:pic>
        <p:nvPicPr>
          <p:cNvPr id="228" name="Google Shape;22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675" y="2300169"/>
            <a:ext cx="4102951" cy="29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850" y="2267001"/>
            <a:ext cx="3965952" cy="28482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/>
          <p:nvPr/>
        </p:nvSpPr>
        <p:spPr>
          <a:xfrm>
            <a:off x="531090" y="486063"/>
            <a:ext cx="11129819" cy="5885873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5091223" y="5218163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tanding in front of a group of people&#10;&#10;Description automatically generated" id="239" name="Google Shape;2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8" y="1999206"/>
            <a:ext cx="4927601" cy="49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/>
          <p:nvPr/>
        </p:nvSpPr>
        <p:spPr>
          <a:xfrm>
            <a:off x="1232000" y="1673550"/>
            <a:ext cx="5284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i="0" lang="en-US" sz="6000" u="none" cap="none" strike="noStrike">
                <a:solidFill>
                  <a:srgbClr val="92D050"/>
                </a:solidFill>
                <a:latin typeface="Lexend Medium"/>
                <a:ea typeface="Lexend Medium"/>
                <a:cs typeface="Lexend Medium"/>
                <a:sym typeface="Lexend Medium"/>
              </a:rPr>
              <a:t>Presentation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/>
          <p:nvPr/>
        </p:nvSpPr>
        <p:spPr>
          <a:xfrm>
            <a:off x="531090" y="486063"/>
            <a:ext cx="11129819" cy="5885873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5091223" y="5218163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1232000" y="1673543"/>
            <a:ext cx="4541567" cy="112452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6000">
                <a:solidFill>
                  <a:srgbClr val="92D050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Học phần Tiếp theo</a:t>
            </a:r>
            <a:endParaRPr/>
          </a:p>
        </p:txBody>
      </p:sp>
      <p:pic>
        <p:nvPicPr>
          <p:cNvPr id="251" name="Google Shape;25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138" y="2414450"/>
            <a:ext cx="4435725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/>
          <p:nvPr/>
        </p:nvSpPr>
        <p:spPr>
          <a:xfrm>
            <a:off x="531090" y="486063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57" name="Google Shape;2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 txBox="1"/>
          <p:nvPr/>
        </p:nvSpPr>
        <p:spPr>
          <a:xfrm>
            <a:off x="915974" y="1058051"/>
            <a:ext cx="3683735" cy="70180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3088000" y="5360325"/>
            <a:ext cx="6015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2000">
                <a:solidFill>
                  <a:srgbClr val="00B0F0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game 3D</a:t>
            </a:r>
            <a:endParaRPr sz="2000">
              <a:solidFill>
                <a:srgbClr val="00B0F0"/>
              </a:solidFill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688" y="1784688"/>
            <a:ext cx="6312525" cy="35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751b79b04_3_30"/>
          <p:cNvSpPr/>
          <p:nvPr/>
        </p:nvSpPr>
        <p:spPr>
          <a:xfrm>
            <a:off x="531090" y="486063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68" name="Google Shape;268;g31751b79b04_3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1751b79b04_3_30"/>
          <p:cNvSpPr/>
          <p:nvPr/>
        </p:nvSpPr>
        <p:spPr>
          <a:xfrm rot="10800000">
            <a:off x="531115" y="54585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751b79b04_3_30"/>
          <p:cNvSpPr/>
          <p:nvPr/>
        </p:nvSpPr>
        <p:spPr>
          <a:xfrm>
            <a:off x="9943606" y="4956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1751b79b04_3_30"/>
          <p:cNvSpPr txBox="1"/>
          <p:nvPr/>
        </p:nvSpPr>
        <p:spPr>
          <a:xfrm>
            <a:off x="915974" y="105805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/>
          </a:p>
        </p:txBody>
      </p:sp>
      <p:sp>
        <p:nvSpPr>
          <p:cNvPr id="272" name="Google Shape;272;g31751b79b04_3_30"/>
          <p:cNvSpPr txBox="1"/>
          <p:nvPr/>
        </p:nvSpPr>
        <p:spPr>
          <a:xfrm>
            <a:off x="3922525" y="5209450"/>
            <a:ext cx="4719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2000">
                <a:solidFill>
                  <a:srgbClr val="00B0F0"/>
                </a:solidFill>
                <a:latin typeface="Lexend Medium"/>
                <a:ea typeface="Lexend Medium"/>
                <a:cs typeface="Lexend Medium"/>
                <a:sym typeface="Lexend Medium"/>
              </a:rPr>
              <a:t>Nhân vật trong thế giới 3D</a:t>
            </a:r>
            <a:endParaRPr sz="2000">
              <a:solidFill>
                <a:srgbClr val="00B0F0"/>
              </a:solidFill>
            </a:endParaRPr>
          </a:p>
        </p:txBody>
      </p:sp>
      <p:pic>
        <p:nvPicPr>
          <p:cNvPr id="273" name="Google Shape;273;g31751b79b04_3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875" y="1707937"/>
            <a:ext cx="4589501" cy="34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bac455e50_0_3"/>
          <p:cNvSpPr/>
          <p:nvPr/>
        </p:nvSpPr>
        <p:spPr>
          <a:xfrm>
            <a:off x="531090" y="486063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79" name="Google Shape;279;g33bac455e5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3bac455e50_0_3"/>
          <p:cNvSpPr/>
          <p:nvPr/>
        </p:nvSpPr>
        <p:spPr>
          <a:xfrm rot="10800000">
            <a:off x="531115" y="54585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3bac455e50_0_3"/>
          <p:cNvSpPr/>
          <p:nvPr/>
        </p:nvSpPr>
        <p:spPr>
          <a:xfrm>
            <a:off x="9943606" y="4956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3bac455e50_0_3"/>
          <p:cNvSpPr txBox="1"/>
          <p:nvPr/>
        </p:nvSpPr>
        <p:spPr>
          <a:xfrm>
            <a:off x="915974" y="105805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/>
          </a:p>
        </p:txBody>
      </p:sp>
      <p:sp>
        <p:nvSpPr>
          <p:cNvPr id="283" name="Google Shape;283;g33bac455e50_0_3"/>
          <p:cNvSpPr txBox="1"/>
          <p:nvPr/>
        </p:nvSpPr>
        <p:spPr>
          <a:xfrm>
            <a:off x="3696800" y="5366500"/>
            <a:ext cx="5143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2000">
                <a:solidFill>
                  <a:srgbClr val="00B0F0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vũ khí và cơ chế bắn súng</a:t>
            </a:r>
            <a:endParaRPr sz="2000">
              <a:solidFill>
                <a:srgbClr val="00B0F0"/>
              </a:solidFill>
            </a:endParaRPr>
          </a:p>
        </p:txBody>
      </p:sp>
      <p:pic>
        <p:nvPicPr>
          <p:cNvPr id="284" name="Google Shape;284;g33bac455e50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325" y="1981925"/>
            <a:ext cx="5867526" cy="33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F2C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44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6"/>
          <p:cNvSpPr txBox="1"/>
          <p:nvPr/>
        </p:nvSpPr>
        <p:spPr>
          <a:xfrm>
            <a:off x="3048000" y="322627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1374978" y="5289905"/>
            <a:ext cx="33036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OUR EMAIL</a:t>
            </a:r>
            <a:b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ADMIN@TEKY.EDU.VN</a:t>
            </a:r>
            <a:endParaRPr/>
          </a:p>
        </p:txBody>
      </p:sp>
      <p:sp>
        <p:nvSpPr>
          <p:cNvPr id="292" name="Google Shape;292;p16"/>
          <p:cNvSpPr txBox="1"/>
          <p:nvPr/>
        </p:nvSpPr>
        <p:spPr>
          <a:xfrm>
            <a:off x="5173482" y="5282678"/>
            <a:ext cx="33036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OUR PHONE</a:t>
            </a:r>
            <a:b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024 710 96668 – 028 710 99948</a:t>
            </a:r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9572625" y="5266150"/>
            <a:ext cx="33036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OUR WEBSITE</a:t>
            </a:r>
            <a:b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-US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http://teky.edu.vn/</a:t>
            </a:r>
            <a:endParaRPr/>
          </a:p>
        </p:txBody>
      </p:sp>
      <p:pic>
        <p:nvPicPr>
          <p:cNvPr descr="A black background with a black square&#10;&#10;Description automatically generated with medium confidence"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894" y="5282680"/>
            <a:ext cx="615553" cy="6155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16"/>
          <p:cNvGrpSpPr/>
          <p:nvPr/>
        </p:nvGrpSpPr>
        <p:grpSpPr>
          <a:xfrm>
            <a:off x="4444896" y="5282678"/>
            <a:ext cx="615551" cy="604748"/>
            <a:chOff x="4660419" y="3817357"/>
            <a:chExt cx="362946" cy="356576"/>
          </a:xfrm>
        </p:grpSpPr>
        <p:grpSp>
          <p:nvGrpSpPr>
            <p:cNvPr id="296" name="Google Shape;296;p16"/>
            <p:cNvGrpSpPr/>
            <p:nvPr/>
          </p:nvGrpSpPr>
          <p:grpSpPr>
            <a:xfrm>
              <a:off x="4660419" y="3817357"/>
              <a:ext cx="362946" cy="356576"/>
              <a:chOff x="4660419" y="3817357"/>
              <a:chExt cx="362946" cy="356576"/>
            </a:xfrm>
          </p:grpSpPr>
          <p:sp>
            <p:nvSpPr>
              <p:cNvPr id="297" name="Google Shape;297;p16"/>
              <p:cNvSpPr/>
              <p:nvPr/>
            </p:nvSpPr>
            <p:spPr>
              <a:xfrm>
                <a:off x="4660419" y="3817357"/>
                <a:ext cx="356498" cy="356498"/>
              </a:xfrm>
              <a:custGeom>
                <a:rect b="b" l="l" r="r" t="t"/>
                <a:pathLst>
                  <a:path extrusionOk="0" h="13599" w="13599">
                    <a:moveTo>
                      <a:pt x="6800" y="0"/>
                    </a:moveTo>
                    <a:cubicBezTo>
                      <a:pt x="3047" y="0"/>
                      <a:pt x="1" y="3046"/>
                      <a:pt x="1" y="6799"/>
                    </a:cubicBezTo>
                    <a:cubicBezTo>
                      <a:pt x="1" y="10552"/>
                      <a:pt x="3047" y="13598"/>
                      <a:pt x="6800" y="13598"/>
                    </a:cubicBezTo>
                    <a:cubicBezTo>
                      <a:pt x="10553" y="13598"/>
                      <a:pt x="13599" y="10552"/>
                      <a:pt x="13599" y="6799"/>
                    </a:cubicBezTo>
                    <a:cubicBezTo>
                      <a:pt x="13599" y="3046"/>
                      <a:pt x="10553" y="0"/>
                      <a:pt x="6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15585" y="3817357"/>
                <a:ext cx="207780" cy="356576"/>
              </a:xfrm>
              <a:custGeom>
                <a:rect b="b" l="l" r="r" t="t"/>
                <a:pathLst>
                  <a:path extrusionOk="0" h="13602" w="7926">
                    <a:moveTo>
                      <a:pt x="881" y="0"/>
                    </a:moveTo>
                    <a:cubicBezTo>
                      <a:pt x="578" y="0"/>
                      <a:pt x="289" y="15"/>
                      <a:pt x="0" y="58"/>
                    </a:cubicBezTo>
                    <a:cubicBezTo>
                      <a:pt x="3378" y="505"/>
                      <a:pt x="5904" y="3378"/>
                      <a:pt x="5904" y="6799"/>
                    </a:cubicBezTo>
                    <a:cubicBezTo>
                      <a:pt x="5904" y="10220"/>
                      <a:pt x="3378" y="13093"/>
                      <a:pt x="0" y="13541"/>
                    </a:cubicBezTo>
                    <a:cubicBezTo>
                      <a:pt x="305" y="13581"/>
                      <a:pt x="607" y="13601"/>
                      <a:pt x="906" y="13601"/>
                    </a:cubicBezTo>
                    <a:cubicBezTo>
                      <a:pt x="4416" y="13601"/>
                      <a:pt x="7426" y="10865"/>
                      <a:pt x="7666" y="7247"/>
                    </a:cubicBezTo>
                    <a:cubicBezTo>
                      <a:pt x="7925" y="3320"/>
                      <a:pt x="4807" y="0"/>
                      <a:pt x="8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16"/>
            <p:cNvGrpSpPr/>
            <p:nvPr/>
          </p:nvGrpSpPr>
          <p:grpSpPr>
            <a:xfrm>
              <a:off x="4694459" y="3856408"/>
              <a:ext cx="282308" cy="265356"/>
              <a:chOff x="4690600" y="3853050"/>
              <a:chExt cx="289488" cy="272132"/>
            </a:xfrm>
          </p:grpSpPr>
          <p:sp>
            <p:nvSpPr>
              <p:cNvPr id="300" name="Google Shape;300;p16"/>
              <p:cNvSpPr/>
              <p:nvPr/>
            </p:nvSpPr>
            <p:spPr>
              <a:xfrm>
                <a:off x="4690600" y="3853050"/>
                <a:ext cx="289488" cy="272132"/>
              </a:xfrm>
              <a:custGeom>
                <a:rect b="b" l="l" r="r" t="t"/>
                <a:pathLst>
                  <a:path extrusionOk="0" h="13610" w="14478">
                    <a:moveTo>
                      <a:pt x="1168" y="13543"/>
                    </a:moveTo>
                    <a:cubicBezTo>
                      <a:pt x="1235" y="13276"/>
                      <a:pt x="1301" y="13043"/>
                      <a:pt x="1368" y="12776"/>
                    </a:cubicBezTo>
                    <a:cubicBezTo>
                      <a:pt x="1568" y="12009"/>
                      <a:pt x="1802" y="11241"/>
                      <a:pt x="2002" y="10474"/>
                    </a:cubicBezTo>
                    <a:cubicBezTo>
                      <a:pt x="2002" y="10374"/>
                      <a:pt x="2002" y="10207"/>
                      <a:pt x="1935" y="10107"/>
                    </a:cubicBezTo>
                    <a:cubicBezTo>
                      <a:pt x="1" y="6371"/>
                      <a:pt x="2002" y="1835"/>
                      <a:pt x="6138" y="867"/>
                    </a:cubicBezTo>
                    <a:cubicBezTo>
                      <a:pt x="9874" y="0"/>
                      <a:pt x="13210" y="2535"/>
                      <a:pt x="13844" y="5904"/>
                    </a:cubicBezTo>
                    <a:cubicBezTo>
                      <a:pt x="14478" y="9407"/>
                      <a:pt x="12176" y="12742"/>
                      <a:pt x="8673" y="13376"/>
                    </a:cubicBezTo>
                    <a:cubicBezTo>
                      <a:pt x="7306" y="13610"/>
                      <a:pt x="5971" y="13410"/>
                      <a:pt x="4704" y="12776"/>
                    </a:cubicBezTo>
                    <a:cubicBezTo>
                      <a:pt x="4604" y="12742"/>
                      <a:pt x="4437" y="12709"/>
                      <a:pt x="4304" y="12742"/>
                    </a:cubicBezTo>
                    <a:cubicBezTo>
                      <a:pt x="2636" y="13176"/>
                      <a:pt x="1502" y="13476"/>
                      <a:pt x="1168" y="13543"/>
                    </a:cubicBezTo>
                    <a:close/>
                    <a:moveTo>
                      <a:pt x="2636" y="12075"/>
                    </a:moveTo>
                    <a:cubicBezTo>
                      <a:pt x="3270" y="11909"/>
                      <a:pt x="3870" y="11775"/>
                      <a:pt x="4437" y="11608"/>
                    </a:cubicBezTo>
                    <a:cubicBezTo>
                      <a:pt x="4604" y="11575"/>
                      <a:pt x="4737" y="11575"/>
                      <a:pt x="4871" y="11675"/>
                    </a:cubicBezTo>
                    <a:cubicBezTo>
                      <a:pt x="5971" y="12309"/>
                      <a:pt x="7139" y="12542"/>
                      <a:pt x="8407" y="12342"/>
                    </a:cubicBezTo>
                    <a:cubicBezTo>
                      <a:pt x="11309" y="11875"/>
                      <a:pt x="13277" y="9173"/>
                      <a:pt x="12843" y="6271"/>
                    </a:cubicBezTo>
                    <a:cubicBezTo>
                      <a:pt x="12376" y="3302"/>
                      <a:pt x="9574" y="1301"/>
                      <a:pt x="6605" y="1835"/>
                    </a:cubicBezTo>
                    <a:cubicBezTo>
                      <a:pt x="3036" y="2502"/>
                      <a:pt x="1135" y="6471"/>
                      <a:pt x="2903" y="9640"/>
                    </a:cubicBezTo>
                    <a:cubicBezTo>
                      <a:pt x="3103" y="10007"/>
                      <a:pt x="3169" y="10274"/>
                      <a:pt x="3036" y="10641"/>
                    </a:cubicBezTo>
                    <a:cubicBezTo>
                      <a:pt x="2869" y="11108"/>
                      <a:pt x="2769" y="11575"/>
                      <a:pt x="2636" y="1207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773984" y="3934408"/>
                <a:ext cx="133407" cy="122069"/>
              </a:xfrm>
              <a:custGeom>
                <a:rect b="b" l="l" r="r" t="t"/>
                <a:pathLst>
                  <a:path extrusionOk="0" h="6105" w="6672">
                    <a:moveTo>
                      <a:pt x="5070" y="6072"/>
                    </a:moveTo>
                    <a:cubicBezTo>
                      <a:pt x="3803" y="6005"/>
                      <a:pt x="1835" y="5038"/>
                      <a:pt x="467" y="2669"/>
                    </a:cubicBezTo>
                    <a:cubicBezTo>
                      <a:pt x="0" y="1835"/>
                      <a:pt x="67" y="868"/>
                      <a:pt x="767" y="234"/>
                    </a:cubicBezTo>
                    <a:cubicBezTo>
                      <a:pt x="1001" y="1"/>
                      <a:pt x="1301" y="67"/>
                      <a:pt x="1601" y="101"/>
                    </a:cubicBezTo>
                    <a:cubicBezTo>
                      <a:pt x="1668" y="101"/>
                      <a:pt x="1735" y="234"/>
                      <a:pt x="1768" y="301"/>
                    </a:cubicBezTo>
                    <a:cubicBezTo>
                      <a:pt x="1935" y="701"/>
                      <a:pt x="2135" y="1101"/>
                      <a:pt x="2268" y="1535"/>
                    </a:cubicBezTo>
                    <a:cubicBezTo>
                      <a:pt x="2369" y="1769"/>
                      <a:pt x="2202" y="1969"/>
                      <a:pt x="1902" y="2336"/>
                    </a:cubicBezTo>
                    <a:cubicBezTo>
                      <a:pt x="1801" y="2469"/>
                      <a:pt x="1768" y="2569"/>
                      <a:pt x="1835" y="2703"/>
                    </a:cubicBezTo>
                    <a:cubicBezTo>
                      <a:pt x="2369" y="3603"/>
                      <a:pt x="3102" y="4237"/>
                      <a:pt x="4070" y="4604"/>
                    </a:cubicBezTo>
                    <a:cubicBezTo>
                      <a:pt x="4203" y="4671"/>
                      <a:pt x="4303" y="4637"/>
                      <a:pt x="4403" y="4504"/>
                    </a:cubicBezTo>
                    <a:cubicBezTo>
                      <a:pt x="4904" y="3903"/>
                      <a:pt x="4937" y="3703"/>
                      <a:pt x="5237" y="3837"/>
                    </a:cubicBezTo>
                    <a:cubicBezTo>
                      <a:pt x="6505" y="4470"/>
                      <a:pt x="6605" y="4470"/>
                      <a:pt x="6605" y="4637"/>
                    </a:cubicBezTo>
                    <a:cubicBezTo>
                      <a:pt x="6672" y="5705"/>
                      <a:pt x="5671" y="6105"/>
                      <a:pt x="5070" y="60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A black background with a black square&#10;&#10;Description automatically generated with medium confidence" id="302" name="Google Shape;3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5794" y="5266149"/>
            <a:ext cx="630057" cy="630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531090" y="486063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454997" y="1568650"/>
            <a:ext cx="5912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45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Nguyễn Đức Trung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5581575" y="4395775"/>
            <a:ext cx="565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Lecturer at </a:t>
            </a:r>
            <a:r>
              <a:rPr b="1" i="0" lang="en-US" sz="2400" u="none" cap="none" strike="noStrike">
                <a:solidFill>
                  <a:srgbClr val="EFA402"/>
                </a:solidFill>
                <a:latin typeface="Lexend"/>
                <a:ea typeface="Lexend"/>
                <a:cs typeface="Lexend"/>
                <a:sym typeface="Lexend"/>
              </a:rPr>
              <a:t>TEKY Academy</a:t>
            </a:r>
            <a:r>
              <a:rPr b="0" i="0" lang="en-US" sz="2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teaching the following subjects:</a:t>
            </a:r>
            <a:r>
              <a:rPr b="1" lang="en-US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Siêu Nhân Lập Trình WEB, Siêu Nhân làm Game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1283741" y="1955271"/>
            <a:ext cx="3826737" cy="37607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FA402">
                  <a:alpha val="38823"/>
                </a:srgbClr>
              </a:gs>
              <a:gs pos="100000">
                <a:srgbClr val="B0EBFD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character with a yellow paper on its head&#10;&#10;Description automatically generated"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69927">
            <a:off x="3484126" y="2360926"/>
            <a:ext cx="1141963" cy="11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162" y="2248375"/>
            <a:ext cx="2495900" cy="3327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5672200" y="2719025"/>
            <a:ext cx="46374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Studied at Hung Vuong High School for The Gifted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Studied at FPT HCM University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531090" y="486063"/>
            <a:ext cx="11129819" cy="5885873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5091223" y="5218163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144000" y="1114378"/>
            <a:ext cx="5903999" cy="71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6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Nội dung</a:t>
            </a:r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1292104" y="2782569"/>
            <a:ext cx="2267728" cy="2745739"/>
            <a:chOff x="858254" y="1859280"/>
            <a:chExt cx="2076828" cy="2514599"/>
          </a:xfrm>
        </p:grpSpPr>
        <p:sp>
          <p:nvSpPr>
            <p:cNvPr id="130" name="Google Shape;130;p3"/>
            <p:cNvSpPr/>
            <p:nvPr/>
          </p:nvSpPr>
          <p:spPr>
            <a:xfrm>
              <a:off x="858254" y="1859280"/>
              <a:ext cx="2076828" cy="2514599"/>
            </a:xfrm>
            <a:custGeom>
              <a:rect b="b" l="l" r="r" t="t"/>
              <a:pathLst>
                <a:path extrusionOk="0" h="3829574" w="3063659">
                  <a:moveTo>
                    <a:pt x="2939199" y="3829574"/>
                  </a:moveTo>
                  <a:lnTo>
                    <a:pt x="124460" y="3829574"/>
                  </a:lnTo>
                  <a:cubicBezTo>
                    <a:pt x="55880" y="3829574"/>
                    <a:pt x="0" y="3773694"/>
                    <a:pt x="0" y="37051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9199" y="0"/>
                  </a:lnTo>
                  <a:cubicBezTo>
                    <a:pt x="3007779" y="0"/>
                    <a:pt x="3063659" y="55880"/>
                    <a:pt x="3063659" y="124460"/>
                  </a:cubicBezTo>
                  <a:lnTo>
                    <a:pt x="3063659" y="3705114"/>
                  </a:lnTo>
                  <a:cubicBezTo>
                    <a:pt x="3063659" y="3773694"/>
                    <a:pt x="3007779" y="3829574"/>
                    <a:pt x="2939199" y="3829574"/>
                  </a:cubicBezTo>
                  <a:close/>
                </a:path>
              </a:pathLst>
            </a:custGeom>
            <a:solidFill>
              <a:srgbClr val="82CAE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329830" y="2041516"/>
              <a:ext cx="1106097" cy="1128404"/>
            </a:xfrm>
            <a:custGeom>
              <a:rect b="b" l="l" r="r" t="t"/>
              <a:pathLst>
                <a:path extrusionOk="0" h="2323521" w="2323521">
                  <a:moveTo>
                    <a:pt x="0" y="0"/>
                  </a:moveTo>
                  <a:lnTo>
                    <a:pt x="2323521" y="0"/>
                  </a:lnTo>
                  <a:lnTo>
                    <a:pt x="2323521" y="2323521"/>
                  </a:lnTo>
                  <a:lnTo>
                    <a:pt x="0" y="23235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1132812" y="3639099"/>
              <a:ext cx="15276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Tổng kết học phần</a:t>
              </a: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3385740" y="2782532"/>
            <a:ext cx="2809568" cy="2745691"/>
            <a:chOff x="3285534" y="1859280"/>
            <a:chExt cx="2573100" cy="2514599"/>
          </a:xfrm>
        </p:grpSpPr>
        <p:sp>
          <p:nvSpPr>
            <p:cNvPr id="134" name="Google Shape;134;p3"/>
            <p:cNvSpPr/>
            <p:nvPr/>
          </p:nvSpPr>
          <p:spPr>
            <a:xfrm>
              <a:off x="3533586" y="1859280"/>
              <a:ext cx="2076828" cy="2514599"/>
            </a:xfrm>
            <a:custGeom>
              <a:rect b="b" l="l" r="r" t="t"/>
              <a:pathLst>
                <a:path extrusionOk="0" h="3829574" w="3063659">
                  <a:moveTo>
                    <a:pt x="2939199" y="3829574"/>
                  </a:moveTo>
                  <a:lnTo>
                    <a:pt x="124460" y="3829574"/>
                  </a:lnTo>
                  <a:cubicBezTo>
                    <a:pt x="55880" y="3829574"/>
                    <a:pt x="0" y="3773694"/>
                    <a:pt x="0" y="37051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9199" y="0"/>
                  </a:lnTo>
                  <a:cubicBezTo>
                    <a:pt x="3007779" y="0"/>
                    <a:pt x="3063659" y="55880"/>
                    <a:pt x="3063659" y="124460"/>
                  </a:cubicBezTo>
                  <a:lnTo>
                    <a:pt x="3063659" y="3705114"/>
                  </a:lnTo>
                  <a:cubicBezTo>
                    <a:pt x="3063659" y="3773694"/>
                    <a:pt x="3007779" y="3829574"/>
                    <a:pt x="2939199" y="3829574"/>
                  </a:cubicBezTo>
                  <a:close/>
                </a:path>
              </a:pathLst>
            </a:custGeom>
            <a:solidFill>
              <a:srgbClr val="82CAE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961878" y="2041516"/>
              <a:ext cx="1220009" cy="1128125"/>
            </a:xfrm>
            <a:custGeom>
              <a:rect b="b" l="l" r="r" t="t"/>
              <a:pathLst>
                <a:path extrusionOk="0" h="2593390" w="2788592">
                  <a:moveTo>
                    <a:pt x="0" y="0"/>
                  </a:moveTo>
                  <a:lnTo>
                    <a:pt x="2788592" y="0"/>
                  </a:lnTo>
                  <a:lnTo>
                    <a:pt x="2788592" y="2593390"/>
                  </a:lnTo>
                  <a:lnTo>
                    <a:pt x="0" y="259339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3285534" y="3744604"/>
              <a:ext cx="25731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Thuyết trình</a:t>
              </a:r>
              <a:endParaRPr/>
            </a:p>
          </p:txBody>
        </p:sp>
      </p:grpSp>
      <p:grpSp>
        <p:nvGrpSpPr>
          <p:cNvPr id="137" name="Google Shape;137;p3"/>
          <p:cNvGrpSpPr/>
          <p:nvPr/>
        </p:nvGrpSpPr>
        <p:grpSpPr>
          <a:xfrm>
            <a:off x="8564243" y="2782568"/>
            <a:ext cx="2267846" cy="2745739"/>
            <a:chOff x="6208918" y="1859279"/>
            <a:chExt cx="2076937" cy="2514599"/>
          </a:xfrm>
        </p:grpSpPr>
        <p:sp>
          <p:nvSpPr>
            <p:cNvPr id="138" name="Google Shape;138;p3"/>
            <p:cNvSpPr/>
            <p:nvPr/>
          </p:nvSpPr>
          <p:spPr>
            <a:xfrm>
              <a:off x="6208918" y="1859279"/>
              <a:ext cx="2076828" cy="2514599"/>
            </a:xfrm>
            <a:custGeom>
              <a:rect b="b" l="l" r="r" t="t"/>
              <a:pathLst>
                <a:path extrusionOk="0" h="3829574" w="3063659">
                  <a:moveTo>
                    <a:pt x="2939199" y="3829574"/>
                  </a:moveTo>
                  <a:lnTo>
                    <a:pt x="124460" y="3829574"/>
                  </a:lnTo>
                  <a:cubicBezTo>
                    <a:pt x="55880" y="3829574"/>
                    <a:pt x="0" y="3773694"/>
                    <a:pt x="0" y="37051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9199" y="0"/>
                  </a:lnTo>
                  <a:cubicBezTo>
                    <a:pt x="3007779" y="0"/>
                    <a:pt x="3063659" y="55880"/>
                    <a:pt x="3063659" y="124460"/>
                  </a:cubicBezTo>
                  <a:lnTo>
                    <a:pt x="3063659" y="3705114"/>
                  </a:lnTo>
                  <a:cubicBezTo>
                    <a:pt x="3063659" y="3773694"/>
                    <a:pt x="3007779" y="3829574"/>
                    <a:pt x="2939199" y="3829574"/>
                  </a:cubicBezTo>
                  <a:close/>
                </a:path>
              </a:pathLst>
            </a:custGeom>
            <a:solidFill>
              <a:srgbClr val="82CAE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09532" y="1950244"/>
              <a:ext cx="1075599" cy="1041440"/>
            </a:xfrm>
            <a:custGeom>
              <a:rect b="b" l="l" r="r" t="t"/>
              <a:pathLst>
                <a:path extrusionOk="0" h="2530315" w="2572409">
                  <a:moveTo>
                    <a:pt x="0" y="0"/>
                  </a:moveTo>
                  <a:lnTo>
                    <a:pt x="2572410" y="0"/>
                  </a:lnTo>
                  <a:lnTo>
                    <a:pt x="2572410" y="2530315"/>
                  </a:lnTo>
                  <a:lnTo>
                    <a:pt x="0" y="2530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6335555" y="3173129"/>
              <a:ext cx="1950300" cy="1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6112599" y="2782506"/>
            <a:ext cx="2267727" cy="2745739"/>
            <a:chOff x="3791699" y="2782568"/>
            <a:chExt cx="2267727" cy="2745739"/>
          </a:xfrm>
        </p:grpSpPr>
        <p:sp>
          <p:nvSpPr>
            <p:cNvPr id="142" name="Google Shape;142;p3"/>
            <p:cNvSpPr/>
            <p:nvPr/>
          </p:nvSpPr>
          <p:spPr>
            <a:xfrm>
              <a:off x="3791699" y="2782568"/>
              <a:ext cx="2267727" cy="2745739"/>
            </a:xfrm>
            <a:custGeom>
              <a:rect b="b" l="l" r="r" t="t"/>
              <a:pathLst>
                <a:path extrusionOk="0" h="3829574" w="3063659">
                  <a:moveTo>
                    <a:pt x="2939199" y="3829574"/>
                  </a:moveTo>
                  <a:lnTo>
                    <a:pt x="124460" y="3829574"/>
                  </a:lnTo>
                  <a:cubicBezTo>
                    <a:pt x="55880" y="3829574"/>
                    <a:pt x="0" y="3773694"/>
                    <a:pt x="0" y="37051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9199" y="0"/>
                  </a:lnTo>
                  <a:cubicBezTo>
                    <a:pt x="3007779" y="0"/>
                    <a:pt x="3063659" y="55880"/>
                    <a:pt x="3063659" y="124460"/>
                  </a:cubicBezTo>
                  <a:lnTo>
                    <a:pt x="3063659" y="3705114"/>
                  </a:lnTo>
                  <a:cubicBezTo>
                    <a:pt x="3063659" y="3773694"/>
                    <a:pt x="3007779" y="3829574"/>
                    <a:pt x="2939199" y="3829574"/>
                  </a:cubicBezTo>
                  <a:close/>
                </a:path>
              </a:pathLst>
            </a:custGeom>
            <a:solidFill>
              <a:srgbClr val="82CAE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3978912" y="4710025"/>
              <a:ext cx="189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Nhận xét &amp; Đánh giá</a:t>
              </a:r>
              <a:endParaRPr/>
            </a:p>
          </p:txBody>
        </p:sp>
        <p:pic>
          <p:nvPicPr>
            <p:cNvPr descr="Corporate training | Former school teacher brings Kahoot! into business" id="144" name="Google Shape;144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74755" y="3046875"/>
              <a:ext cx="1629925" cy="1166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3"/>
          <p:cNvSpPr txBox="1"/>
          <p:nvPr/>
        </p:nvSpPr>
        <p:spPr>
          <a:xfrm>
            <a:off x="8751387" y="4728025"/>
            <a:ext cx="18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Học Phần tiếp theo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531090" y="486063"/>
            <a:ext cx="11129819" cy="5885873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5091223" y="5218163"/>
            <a:ext cx="245736" cy="240425"/>
          </a:xfrm>
          <a:custGeom>
            <a:rect b="b" l="l" r="r" t="t"/>
            <a:pathLst>
              <a:path extrusionOk="0" h="5012" w="5122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rgbClr val="4892D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hild reading a book&#10;&#10;Description automatically generated" id="155" name="Google Shape;155;p4"/>
          <p:cNvPicPr preferRelativeResize="0"/>
          <p:nvPr/>
        </p:nvPicPr>
        <p:blipFill rotWithShape="1">
          <a:blip r:embed="rId4">
            <a:alphaModFix/>
          </a:blip>
          <a:srcRect b="7945" l="0" r="0" t="0"/>
          <a:stretch/>
        </p:blipFill>
        <p:spPr>
          <a:xfrm>
            <a:off x="6801028" y="1708730"/>
            <a:ext cx="4117158" cy="379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1156120" y="2554055"/>
            <a:ext cx="5644908" cy="10257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6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Tổng kết học phần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454040" y="485988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62" name="Google Shape;1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 rot="10800000">
            <a:off x="531090" y="5458588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9943606" y="495604"/>
            <a:ext cx="1717303" cy="913348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915974" y="1058051"/>
            <a:ext cx="3683735" cy="70180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1104325" y="1940750"/>
            <a:ext cx="528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chiến đấu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6591450" y="1940750"/>
            <a:ext cx="40854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máu</a:t>
            </a:r>
            <a:endParaRPr/>
          </a:p>
        </p:txBody>
      </p:sp>
      <p:pic>
        <p:nvPicPr>
          <p:cNvPr id="168" name="Google Shape;16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925" y="2757025"/>
            <a:ext cx="4609550" cy="30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0700" y="2739338"/>
            <a:ext cx="4678499" cy="31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74fe2b7d5_0_8"/>
          <p:cNvSpPr/>
          <p:nvPr/>
        </p:nvSpPr>
        <p:spPr>
          <a:xfrm>
            <a:off x="454040" y="485988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75" name="Google Shape;175;g3174fe2b7d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74fe2b7d5_0_8"/>
          <p:cNvSpPr/>
          <p:nvPr/>
        </p:nvSpPr>
        <p:spPr>
          <a:xfrm rot="10800000">
            <a:off x="531115" y="54585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174fe2b7d5_0_8"/>
          <p:cNvSpPr/>
          <p:nvPr/>
        </p:nvSpPr>
        <p:spPr>
          <a:xfrm>
            <a:off x="9943606" y="4956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174fe2b7d5_0_8"/>
          <p:cNvSpPr txBox="1"/>
          <p:nvPr/>
        </p:nvSpPr>
        <p:spPr>
          <a:xfrm>
            <a:off x="915974" y="105805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t/>
            </a:r>
            <a:endParaRPr b="1" sz="3000">
              <a:solidFill>
                <a:srgbClr val="8CD87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9" name="Google Shape;179;g3174fe2b7d5_0_8"/>
          <p:cNvSpPr txBox="1"/>
          <p:nvPr/>
        </p:nvSpPr>
        <p:spPr>
          <a:xfrm>
            <a:off x="915975" y="1940700"/>
            <a:ext cx="528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bẫy</a:t>
            </a:r>
            <a:endParaRPr/>
          </a:p>
        </p:txBody>
      </p:sp>
      <p:sp>
        <p:nvSpPr>
          <p:cNvPr id="180" name="Google Shape;180;g3174fe2b7d5_0_8"/>
          <p:cNvSpPr txBox="1"/>
          <p:nvPr/>
        </p:nvSpPr>
        <p:spPr>
          <a:xfrm>
            <a:off x="6068175" y="1973925"/>
            <a:ext cx="5239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kẻ thù</a:t>
            </a:r>
            <a:endParaRPr/>
          </a:p>
        </p:txBody>
      </p:sp>
      <p:pic>
        <p:nvPicPr>
          <p:cNvPr id="181" name="Google Shape;181;g3174fe2b7d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00" y="2757200"/>
            <a:ext cx="4579575" cy="3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174fe2b7d5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975" y="2757200"/>
            <a:ext cx="4915200" cy="30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74fe2b7d5_0_23"/>
          <p:cNvSpPr/>
          <p:nvPr/>
        </p:nvSpPr>
        <p:spPr>
          <a:xfrm>
            <a:off x="454040" y="485988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88" name="Google Shape;188;g3174fe2b7d5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705" y="5715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174fe2b7d5_0_23"/>
          <p:cNvSpPr/>
          <p:nvPr/>
        </p:nvSpPr>
        <p:spPr>
          <a:xfrm rot="10800000">
            <a:off x="531115" y="54585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174fe2b7d5_0_23"/>
          <p:cNvSpPr/>
          <p:nvPr/>
        </p:nvSpPr>
        <p:spPr>
          <a:xfrm>
            <a:off x="9943606" y="4956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174fe2b7d5_0_23"/>
          <p:cNvSpPr txBox="1"/>
          <p:nvPr/>
        </p:nvSpPr>
        <p:spPr>
          <a:xfrm>
            <a:off x="915974" y="105805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Kiến thức mới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t/>
            </a:r>
            <a:endParaRPr b="1" sz="3000">
              <a:solidFill>
                <a:srgbClr val="8CD87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2" name="Google Shape;192;g3174fe2b7d5_0_23"/>
          <p:cNvSpPr txBox="1"/>
          <p:nvPr/>
        </p:nvSpPr>
        <p:spPr>
          <a:xfrm>
            <a:off x="2825550" y="1685100"/>
            <a:ext cx="6540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Hệ thống ghi điểm và giao diện</a:t>
            </a:r>
            <a:endParaRPr/>
          </a:p>
        </p:txBody>
      </p:sp>
      <p:pic>
        <p:nvPicPr>
          <p:cNvPr id="193" name="Google Shape;193;g3174fe2b7d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925" y="2536050"/>
            <a:ext cx="65341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607890" y="480463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199" name="Google Shape;1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05" y="5771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/>
          <p:nvPr/>
        </p:nvSpPr>
        <p:spPr>
          <a:xfrm rot="10800000">
            <a:off x="607915" y="54641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020406" y="5012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107974" y="104550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Kỹ năng cốt lõi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1315200" y="4996050"/>
            <a:ext cx="3849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Tư duy lập trình 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6787199" y="4996050"/>
            <a:ext cx="4195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Nhận</a:t>
            </a: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 biết và sửa lỗi</a:t>
            </a:r>
            <a:endParaRPr/>
          </a:p>
        </p:txBody>
      </p:sp>
      <p:pic>
        <p:nvPicPr>
          <p:cNvPr id="205" name="Google Shape;20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975" y="1765450"/>
            <a:ext cx="4671224" cy="31122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525" y="1765450"/>
            <a:ext cx="5137650" cy="26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74fe2b7d5_0_39"/>
          <p:cNvSpPr/>
          <p:nvPr/>
        </p:nvSpPr>
        <p:spPr>
          <a:xfrm>
            <a:off x="607915" y="501188"/>
            <a:ext cx="11129700" cy="5886000"/>
          </a:xfrm>
          <a:prstGeom prst="roundRect">
            <a:avLst>
              <a:gd fmla="val 259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text on it&#10;&#10;Description automatically generated" id="212" name="Google Shape;212;g3174fe2b7d5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05" y="577100"/>
            <a:ext cx="1224591" cy="4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174fe2b7d5_0_39"/>
          <p:cNvSpPr/>
          <p:nvPr/>
        </p:nvSpPr>
        <p:spPr>
          <a:xfrm rot="10800000">
            <a:off x="607915" y="5464187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174fe2b7d5_0_39"/>
          <p:cNvSpPr/>
          <p:nvPr/>
        </p:nvSpPr>
        <p:spPr>
          <a:xfrm>
            <a:off x="10020406" y="501204"/>
            <a:ext cx="1717278" cy="913349"/>
          </a:xfrm>
          <a:custGeom>
            <a:rect b="b" l="l" r="r" t="t"/>
            <a:pathLst>
              <a:path extrusionOk="0" h="16049" w="30174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rgbClr val="C0E4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174fe2b7d5_0_39"/>
          <p:cNvSpPr txBox="1"/>
          <p:nvPr/>
        </p:nvSpPr>
        <p:spPr>
          <a:xfrm>
            <a:off x="1107974" y="1045501"/>
            <a:ext cx="3683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8CD872"/>
                </a:solidFill>
                <a:latin typeface="Lexend Medium"/>
                <a:ea typeface="Lexend Medium"/>
                <a:cs typeface="Lexend Medium"/>
                <a:sym typeface="Lexend Medium"/>
              </a:rPr>
              <a:t>Kỹ năng cốt lõi</a:t>
            </a:r>
            <a:endParaRPr/>
          </a:p>
        </p:txBody>
      </p:sp>
      <p:sp>
        <p:nvSpPr>
          <p:cNvPr id="216" name="Google Shape;216;g3174fe2b7d5_0_39"/>
          <p:cNvSpPr txBox="1"/>
          <p:nvPr/>
        </p:nvSpPr>
        <p:spPr>
          <a:xfrm>
            <a:off x="1249927" y="2509650"/>
            <a:ext cx="41070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</a:pPr>
            <a:r>
              <a:rPr b="1" lang="en-US" sz="3000">
                <a:solidFill>
                  <a:srgbClr val="4892DC"/>
                </a:solidFill>
                <a:latin typeface="Lexend Medium"/>
                <a:ea typeface="Lexend Medium"/>
                <a:cs typeface="Lexend Medium"/>
                <a:sym typeface="Lexend Medium"/>
              </a:rPr>
              <a:t>Định hướng mục tiêu cá nhân</a:t>
            </a:r>
            <a:endParaRPr/>
          </a:p>
        </p:txBody>
      </p:sp>
      <p:pic>
        <p:nvPicPr>
          <p:cNvPr id="217" name="Google Shape;217;g3174fe2b7d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725" y="1491187"/>
            <a:ext cx="5482275" cy="34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2024-10-29T07:32:06Z</dcterms:created>
  <dc:creator>Thanh Long Phạm</dc:creator>
</cp:coreProperties>
</file>